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av" ContentType="audio/wav"/>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28"/>
  </p:notesMasterIdLst>
  <p:sldIdLst>
    <p:sldId id="257" r:id="rId13"/>
    <p:sldId id="262" r:id="rId14"/>
    <p:sldId id="278" r:id="rId15"/>
    <p:sldId id="267" r:id="rId16"/>
    <p:sldId id="276" r:id="rId17"/>
    <p:sldId id="266" r:id="rId18"/>
    <p:sldId id="268" r:id="rId19"/>
    <p:sldId id="260" r:id="rId20"/>
    <p:sldId id="259" r:id="rId21"/>
    <p:sldId id="261" r:id="rId22"/>
    <p:sldId id="275" r:id="rId23"/>
    <p:sldId id="264" r:id="rId24"/>
    <p:sldId id="272" r:id="rId25"/>
    <p:sldId id="277" r:id="rId26"/>
    <p:sldId id="269" r:id="rId27"/>
  </p:sldIdLst>
  <p:sldSz cx="10160000" cy="7620000"/>
  <p:notesSz cx="6858000" cy="9144000"/>
  <p:defaultTextStyle>
    <a:defPPr>
      <a:defRPr lang="en-US"/>
    </a:defPPr>
    <a:lvl1pPr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32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32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32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32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32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21" d="100"/>
          <a:sy n="121" d="100"/>
        </p:scale>
        <p:origin x="-352" y="-112"/>
      </p:cViewPr>
      <p:guideLst>
        <p:guide orient="horz" pos="2400"/>
        <p:guide pos="320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92543824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Gill Sans" charset="0"/>
        <a:ea typeface="ＭＳ Ｐゴシック" charset="0"/>
        <a:cs typeface="+mn-cs"/>
      </a:defRPr>
    </a:lvl2pPr>
    <a:lvl3pPr marL="914400" algn="l" rtl="0" eaLnBrk="0" fontAlgn="base" hangingPunct="0">
      <a:spcBef>
        <a:spcPct val="0"/>
      </a:spcBef>
      <a:spcAft>
        <a:spcPct val="0"/>
      </a:spcAft>
      <a:defRPr sz="1200" kern="1200">
        <a:solidFill>
          <a:schemeClr val="tx1"/>
        </a:solidFill>
        <a:latin typeface="Gill Sans" charset="0"/>
        <a:ea typeface="ＭＳ Ｐゴシック" charset="0"/>
        <a:cs typeface="+mn-cs"/>
      </a:defRPr>
    </a:lvl3pPr>
    <a:lvl4pPr marL="1371600" algn="l" rtl="0" eaLnBrk="0" fontAlgn="base" hangingPunct="0">
      <a:spcBef>
        <a:spcPct val="0"/>
      </a:spcBef>
      <a:spcAft>
        <a:spcPct val="0"/>
      </a:spcAft>
      <a:defRPr sz="1200" kern="1200">
        <a:solidFill>
          <a:schemeClr val="tx1"/>
        </a:solidFill>
        <a:latin typeface="Gill Sans" charset="0"/>
        <a:ea typeface="ＭＳ Ｐゴシック" charset="0"/>
        <a:cs typeface="+mn-cs"/>
      </a:defRPr>
    </a:lvl4pPr>
    <a:lvl5pPr marL="1828800" algn="l" rtl="0" eaLnBrk="0" fontAlgn="base" hangingPunct="0">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a:solidFill>
            <a:srgbClr val="FFFFFF"/>
          </a:solidFill>
          <a:ln/>
        </p:spPr>
      </p:sp>
      <p:sp>
        <p:nvSpPr>
          <p:cNvPr id="16386"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Self Referentiality is a little harder to describe so let's break the work apart to see what were dealing with. What we have is two suffixes added to the term "self-reference"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a:solidFill>
            <a:srgbClr val="FFFFFF"/>
          </a:solidFill>
          <a:ln/>
        </p:spPr>
      </p:sp>
      <p:sp>
        <p:nvSpPr>
          <p:cNvPr id="34818"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Part of what makes self-referentiality so fascinating to us, is we as humans often debate whether we are the only beings who have a concept of self.  Plenty of studies have been done to examine if other intelligent mammals are self-aware.  Do you remember what it was like when you first started to understand that "you" were somebody, that someday you would die?  Living in self-referentiality is something that we continue to come to terms with throughout our lives.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a:solidFill>
            <a:srgbClr val="FFFFFF"/>
          </a:solidFill>
          <a:ln/>
        </p:spPr>
      </p:sp>
      <p:sp>
        <p:nvSpPr>
          <p:cNvPr id="36866"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Confronting ourselves means trying to imagine what it is like to see ourselves from the outside.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a:solidFill>
            <a:srgbClr val="FFFFFF"/>
          </a:solidFill>
          <a:ln/>
        </p:spPr>
      </p:sp>
      <p:sp>
        <p:nvSpPr>
          <p:cNvPr id="38914"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Sometimes this inner reflection begins to feel like a hall of mirrors.  We can only imagine what it is like to be another compared to what it is like to be ourself.</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solidFill>
            <a:srgbClr val="FFFFFF"/>
          </a:solidFill>
          <a:ln/>
        </p:spPr>
      </p:sp>
      <p:sp>
        <p:nvSpPr>
          <p:cNvPr id="40962"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The face that you put forward is what makes you you to anyone else. Just as we try to imagine the world outside of ourselves, we are continually trying to communicate what life is like inside our own experience.  This self-referential communication is the glue that holds our social species together, and this is why artists return to it again and again.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Rot="1" noChangeAspect="1" noChangeArrowheads="1"/>
          </p:cNvSpPr>
          <p:nvPr>
            <p:ph type="sldImg"/>
          </p:nvPr>
        </p:nvSpPr>
        <p:spPr>
          <a:solidFill>
            <a:srgbClr val="FFFFFF"/>
          </a:solidFill>
          <a:ln/>
        </p:spPr>
      </p:sp>
      <p:sp>
        <p:nvSpPr>
          <p:cNvPr id="43010" name="Rectangle 2"/>
          <p:cNvSpPr>
            <a:spLocks noGrp="1" noChangeArrowheads="1"/>
          </p:cNvSpPr>
          <p:nvPr>
            <p:ph type="body" idx="1"/>
          </p:nvPr>
        </p:nvSpPr>
        <p:spPr>
          <a:ln/>
        </p:spPr>
        <p:txBody>
          <a:bodyPr/>
          <a:lstStyle/>
          <a:p>
            <a:pPr eaLnBrk="1" hangingPunct="1">
              <a:defRPr/>
            </a:pPr>
            <a:r>
              <a:rPr lang="en-US" sz="1400" dirty="0" smtClean="0">
                <a:latin typeface="Lucida Grande" charset="0"/>
                <a:cs typeface="Lucida Grande" charset="0"/>
                <a:sym typeface="Lucida Grande" charset="0"/>
              </a:rPr>
              <a:t>Robert Morris, Box For Standing, 1961</a:t>
            </a:r>
          </a:p>
          <a:p>
            <a:pPr eaLnBrk="1" hangingPunct="1">
              <a:defRPr/>
            </a:pPr>
            <a:r>
              <a:rPr lang="en-US" sz="1400" dirty="0" smtClean="0">
                <a:latin typeface="Lucida Grande" charset="0"/>
                <a:cs typeface="Lucida Grande" charset="0"/>
                <a:sym typeface="Lucida Grande" charset="0"/>
              </a:rPr>
              <a:t>Marc Quinn, Self, 1991</a:t>
            </a:r>
          </a:p>
          <a:p>
            <a:pPr eaLnBrk="1" hangingPunct="1">
              <a:defRPr/>
            </a:pPr>
            <a:r>
              <a:rPr lang="en-US" sz="1400" dirty="0" smtClean="0">
                <a:latin typeface="Lucida Grande" charset="0"/>
                <a:cs typeface="Lucida Grande" charset="0"/>
                <a:sym typeface="Lucida Grande" charset="0"/>
              </a:rPr>
              <a:t>Marcel Duchamp, Fountain, 1917</a:t>
            </a:r>
          </a:p>
          <a:p>
            <a:pPr eaLnBrk="1" hangingPunct="1">
              <a:defRPr/>
            </a:pPr>
            <a:r>
              <a:rPr lang="en-US" sz="1400" dirty="0" smtClean="0">
                <a:latin typeface="Lucida Grande" charset="0"/>
                <a:cs typeface="Lucida Grande" charset="0"/>
                <a:sym typeface="Lucida Grande" charset="0"/>
              </a:rPr>
              <a:t>René Magritte, The Treason of Images, 1928</a:t>
            </a:r>
          </a:p>
          <a:p>
            <a:pPr eaLnBrk="1" hangingPunct="1">
              <a:defRPr/>
            </a:pPr>
            <a:r>
              <a:rPr lang="en-US" sz="1400" dirty="0" err="1" smtClean="0">
                <a:latin typeface="Lucida Grande" charset="0"/>
                <a:cs typeface="Lucida Grande" charset="0"/>
                <a:sym typeface="Lucida Grande" charset="0"/>
              </a:rPr>
              <a:t>Italo</a:t>
            </a:r>
            <a:r>
              <a:rPr lang="en-US" sz="1400" dirty="0" smtClean="0">
                <a:latin typeface="Lucida Grande" charset="0"/>
                <a:cs typeface="Lucida Grande" charset="0"/>
                <a:sym typeface="Lucida Grande" charset="0"/>
              </a:rPr>
              <a:t> Calvino, If on a Winter’s Night a Traveler, 1979</a:t>
            </a:r>
          </a:p>
          <a:p>
            <a:pPr eaLnBrk="1" hangingPunct="1">
              <a:defRPr/>
            </a:pPr>
            <a:r>
              <a:rPr lang="en-US" sz="1400" dirty="0" smtClean="0">
                <a:latin typeface="Lucida Grande" charset="0"/>
                <a:cs typeface="Lucida Grande" charset="0"/>
                <a:sym typeface="Lucida Grande" charset="0"/>
              </a:rPr>
              <a:t>Bruce </a:t>
            </a:r>
            <a:r>
              <a:rPr lang="en-US" sz="1400" dirty="0" err="1" smtClean="0">
                <a:latin typeface="Lucida Grande" charset="0"/>
                <a:cs typeface="Lucida Grande" charset="0"/>
                <a:sym typeface="Lucida Grande" charset="0"/>
              </a:rPr>
              <a:t>Nauman</a:t>
            </a:r>
            <a:r>
              <a:rPr lang="en-US" sz="1400" dirty="0" smtClean="0">
                <a:latin typeface="Lucida Grande" charset="0"/>
                <a:cs typeface="Lucida Grande" charset="0"/>
                <a:sym typeface="Lucida Grande" charset="0"/>
              </a:rPr>
              <a:t>, Beside Yourself Behind Yourself, 1989</a:t>
            </a:r>
          </a:p>
          <a:p>
            <a:pPr eaLnBrk="1" hangingPunct="1">
              <a:defRPr/>
            </a:pPr>
            <a:r>
              <a:rPr lang="en-US" sz="1400" dirty="0" smtClean="0">
                <a:latin typeface="Lucida Grande" charset="0"/>
                <a:cs typeface="Lucida Grande" charset="0"/>
                <a:sym typeface="Lucida Grande" charset="0"/>
              </a:rPr>
              <a:t>Wendy McMurdo, Helen Backstage Merlin Theatre, 1996 </a:t>
            </a:r>
          </a:p>
          <a:p>
            <a:pPr eaLnBrk="1" hangingPunct="1">
              <a:defRPr/>
            </a:pPr>
            <a:r>
              <a:rPr lang="en-US" sz="1400" dirty="0" smtClean="0">
                <a:latin typeface="Lucida Grande" charset="0"/>
                <a:cs typeface="Lucida Grande" charset="0"/>
                <a:sym typeface="Lucida Grande" charset="0"/>
              </a:rPr>
              <a:t>Juan Muñoz, Many </a:t>
            </a:r>
            <a:r>
              <a:rPr lang="en-US" sz="1400" dirty="0" err="1" smtClean="0">
                <a:latin typeface="Lucida Grande" charset="0"/>
                <a:cs typeface="Lucida Grande" charset="0"/>
                <a:sym typeface="Lucida Grande" charset="0"/>
              </a:rPr>
              <a:t>imes</a:t>
            </a:r>
            <a:r>
              <a:rPr lang="en-US" sz="1400" dirty="0" smtClean="0">
                <a:latin typeface="Lucida Grande" charset="0"/>
                <a:cs typeface="Lucida Grande" charset="0"/>
                <a:sym typeface="Lucida Grande" charset="0"/>
              </a:rPr>
              <a:t> (Detail), 1999</a:t>
            </a:r>
          </a:p>
          <a:p>
            <a:pPr eaLnBrk="1" hangingPunct="1">
              <a:defRPr/>
            </a:pPr>
            <a:r>
              <a:rPr lang="en-US" sz="1400" dirty="0" err="1" smtClean="0">
                <a:latin typeface="Lucida Grande" charset="0"/>
                <a:cs typeface="Lucida Grande" charset="0"/>
                <a:sym typeface="Lucida Grande" charset="0"/>
              </a:rPr>
              <a:t>Yue</a:t>
            </a:r>
            <a:r>
              <a:rPr lang="en-US" sz="1400" dirty="0" smtClean="0">
                <a:latin typeface="Lucida Grande" charset="0"/>
                <a:cs typeface="Lucida Grande" charset="0"/>
                <a:sym typeface="Lucida Grande" charset="0"/>
              </a:rPr>
              <a:t> </a:t>
            </a:r>
            <a:r>
              <a:rPr lang="en-US" sz="1400" dirty="0" err="1" smtClean="0">
                <a:latin typeface="Lucida Grande" charset="0"/>
                <a:cs typeface="Lucida Grande" charset="0"/>
                <a:sym typeface="Lucida Grande" charset="0"/>
              </a:rPr>
              <a:t>Minjun</a:t>
            </a:r>
            <a:r>
              <a:rPr lang="en-US" sz="1400" smtClean="0">
                <a:latin typeface="Lucida Grande" charset="0"/>
                <a:cs typeface="Lucida Grande" charset="0"/>
                <a:sym typeface="Lucida Grande" charset="0"/>
              </a:rPr>
              <a:t>, Untitled, 2005</a:t>
            </a:r>
            <a:endParaRPr lang="en-US" sz="1400" dirty="0" smtClean="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a:solidFill>
            <a:srgbClr val="FFFFFF"/>
          </a:solidFill>
          <a:ln/>
        </p:spPr>
      </p:sp>
      <p:sp>
        <p:nvSpPr>
          <p:cNvPr id="18434"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Now self-reference is simply referring to oneself.  Every time you say "I" or "me" you are making a self-reference.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a:solidFill>
            <a:srgbClr val="FFFFFF"/>
          </a:solidFill>
          <a:ln/>
        </p:spPr>
      </p:sp>
      <p:sp>
        <p:nvSpPr>
          <p:cNvPr id="20482"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We've already seen work that makes a self-reference, Robert Morris' Box for Standing is a self-reference. In this case it references the proportions of his own body.  In fact any self portrait is a self-reference.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a:solidFill>
            <a:srgbClr val="FFFFFF"/>
          </a:solidFill>
          <a:ln/>
        </p:spPr>
      </p:sp>
      <p:sp>
        <p:nvSpPr>
          <p:cNvPr id="22530"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This piece by Mark Quinn, simply titled 'Self' examines the heart of the self-reference, no pun intended.  He collected his own blood over a number of months, and then froze it in a cast of his own head.  So here the material itself as well as the image are both self-references, and the fragile nature of a frozen sculpture references the fragility of life itself.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a:solidFill>
            <a:srgbClr val="FFFFFF"/>
          </a:solidFill>
          <a:ln/>
        </p:spPr>
      </p:sp>
      <p:sp>
        <p:nvSpPr>
          <p:cNvPr id="24578"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Now "-ial" added to the end of a word creates an adjective meaning "of or related to" so self-referential simply means something is related to self-reference, and "-ity" refers to the state of being,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a:solidFill>
            <a:srgbClr val="FFFFFF"/>
          </a:solidFill>
          <a:ln/>
        </p:spPr>
      </p:sp>
      <p:sp>
        <p:nvSpPr>
          <p:cNvPr id="26626" name="Rectangle 2"/>
          <p:cNvSpPr>
            <a:spLocks noGrp="1" noChangeArrowheads="1"/>
          </p:cNvSpPr>
          <p:nvPr>
            <p:ph type="body" idx="1"/>
          </p:nvPr>
        </p:nvSpPr>
        <p:spPr>
          <a:ln/>
        </p:spPr>
        <p:txBody>
          <a:bodyPr/>
          <a:lstStyle/>
          <a:p>
            <a:pPr eaLnBrk="1" hangingPunct="1">
              <a:defRPr/>
            </a:pPr>
            <a:r>
              <a:rPr lang="en-US" sz="1600" dirty="0" smtClean="0">
                <a:latin typeface="Lucida Grande" charset="0"/>
                <a:cs typeface="Lucida Grande" charset="0"/>
                <a:sym typeface="Lucida Grande" charset="0"/>
              </a:rPr>
              <a:t>So self-</a:t>
            </a:r>
            <a:r>
              <a:rPr lang="en-US" sz="1600" dirty="0" err="1" smtClean="0">
                <a:latin typeface="Lucida Grande" charset="0"/>
                <a:cs typeface="Lucida Grande" charset="0"/>
                <a:sym typeface="Lucida Grande" charset="0"/>
              </a:rPr>
              <a:t>referentiality</a:t>
            </a:r>
            <a:r>
              <a:rPr lang="en-US" sz="1600" dirty="0" smtClean="0">
                <a:latin typeface="Lucida Grande" charset="0"/>
                <a:cs typeface="Lucida Grande" charset="0"/>
                <a:sym typeface="Lucida Grande" charset="0"/>
              </a:rPr>
              <a:t> means "of or related to the state of being a self-reference", or more simply put, the "state of being self-referential".  So we've seen how we can be self-referential by making a self portrait, but how can an artwork itself be </a:t>
            </a:r>
            <a:r>
              <a:rPr lang="en-US" sz="1600" dirty="0" smtClean="0">
                <a:latin typeface="Lucida Grande" charset="0"/>
                <a:cs typeface="Lucida Grande" charset="0"/>
                <a:sym typeface="Lucida Grande" charset="0"/>
              </a:rPr>
              <a:t>in the state of being self </a:t>
            </a:r>
            <a:r>
              <a:rPr lang="en-US" sz="1600" dirty="0" smtClean="0">
                <a:latin typeface="Lucida Grande" charset="0"/>
                <a:cs typeface="Lucida Grande" charset="0"/>
                <a:sym typeface="Lucida Grande" charset="0"/>
              </a:rPr>
              <a:t>referential?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a:solidFill>
            <a:srgbClr val="FFFFFF"/>
          </a:solidFill>
          <a:ln/>
        </p:spPr>
      </p:sp>
      <p:sp>
        <p:nvSpPr>
          <p:cNvPr id="28674"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One way is by questioning the nature of art itself.  In 1917, the already famous artist Marcel Duchamp signed a urinal R.Mutt, titled it "Fountain", and submitted the piece to an art show who's rules stated all works would be accepted for exhibition as long as the artist paid the fees.  The curators refused to exhibit the work after deciding it wasn't art, but the piece has lived on through the questions it raised about 'what is art?'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a:solidFill>
            <a:srgbClr val="FFFFFF"/>
          </a:solidFill>
          <a:ln/>
        </p:spPr>
      </p:sp>
      <p:sp>
        <p:nvSpPr>
          <p:cNvPr id="30722" name="Rectangle 2"/>
          <p:cNvSpPr>
            <a:spLocks noGrp="1" noChangeArrowheads="1"/>
          </p:cNvSpPr>
          <p:nvPr>
            <p:ph type="body" idx="1"/>
          </p:nvPr>
        </p:nvSpPr>
        <p:spPr>
          <a:ln/>
        </p:spPr>
        <p:txBody>
          <a:bodyPr/>
          <a:lstStyle/>
          <a:p>
            <a:pPr eaLnBrk="1" hangingPunct="1">
              <a:defRPr/>
            </a:pPr>
            <a:r>
              <a:rPr lang="en-US" sz="1600" smtClean="0">
                <a:latin typeface="Lucida Grande" charset="0"/>
                <a:cs typeface="Lucida Grande" charset="0"/>
                <a:sym typeface="Lucida Grande" charset="0"/>
              </a:rPr>
              <a:t>René Magritte made this piece, titled "The Treason of Images" in 1928.  It is a painting of a pipe, with the word's painted below "ceci n'est pas une pipe", "This is not a pipe." This apparent contradiction points out that a painting of a pipe is only a reference to a pipe, not a pipe itself.  By painting these words in the artwork itself, Magritte has made a painting that is in the state of being self-referential.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a:solidFill>
            <a:srgbClr val="FFFFFF"/>
          </a:solidFill>
          <a:ln/>
        </p:spPr>
      </p:sp>
      <p:sp>
        <p:nvSpPr>
          <p:cNvPr id="32770" name="Rectangle 2"/>
          <p:cNvSpPr>
            <a:spLocks noGrp="1" noChangeArrowheads="1"/>
          </p:cNvSpPr>
          <p:nvPr>
            <p:ph type="body" idx="1"/>
          </p:nvPr>
        </p:nvSpPr>
        <p:spPr>
          <a:ln/>
        </p:spPr>
        <p:txBody>
          <a:bodyPr/>
          <a:lstStyle/>
          <a:p>
            <a:pPr eaLnBrk="1" hangingPunct="1">
              <a:defRPr/>
            </a:pPr>
            <a:r>
              <a:rPr lang="en-US" sz="1600" dirty="0" err="1" smtClean="0">
                <a:latin typeface="Lucida Grande" charset="0"/>
                <a:cs typeface="Lucida Grande" charset="0"/>
                <a:sym typeface="Lucida Grande" charset="0"/>
              </a:rPr>
              <a:t>Italo</a:t>
            </a:r>
            <a:r>
              <a:rPr lang="en-US" sz="1600" dirty="0" smtClean="0">
                <a:latin typeface="Lucida Grande" charset="0"/>
                <a:cs typeface="Lucida Grande" charset="0"/>
                <a:sym typeface="Lucida Grande" charset="0"/>
              </a:rPr>
              <a:t> Calvino wrote a novel in 1979 titled "If on a winter</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s night a traveler". You can stop the slideshow right here and read the first paragraph of the novel if you'd like.  It starts off by describing you, the reader as you are reading the novel. In fact the novel mentions itself in the first line: "You are about to begin reading </a:t>
            </a:r>
            <a:r>
              <a:rPr lang="en-US" sz="1600" dirty="0" err="1" smtClean="0">
                <a:latin typeface="Lucida Grande" charset="0"/>
                <a:cs typeface="Lucida Grande" charset="0"/>
                <a:sym typeface="Lucida Grande" charset="0"/>
              </a:rPr>
              <a:t>Italo</a:t>
            </a:r>
            <a:r>
              <a:rPr lang="en-US" sz="1600" dirty="0" smtClean="0">
                <a:latin typeface="Lucida Grande" charset="0"/>
                <a:cs typeface="Lucida Grande" charset="0"/>
                <a:sym typeface="Lucida Grande" charset="0"/>
              </a:rPr>
              <a:t> Calvino's new novel, If on a winter's night a traveler."  We have entered self-</a:t>
            </a:r>
            <a:r>
              <a:rPr lang="en-US" sz="1600" dirty="0" err="1" smtClean="0">
                <a:latin typeface="Lucida Grande" charset="0"/>
                <a:cs typeface="Lucida Grande" charset="0"/>
                <a:sym typeface="Lucida Grande" charset="0"/>
              </a:rPr>
              <a:t>referentiality</a:t>
            </a:r>
            <a:r>
              <a:rPr lang="en-US" sz="1600" dirty="0" smtClean="0">
                <a:latin typeface="Lucida Grande" charset="0"/>
                <a:cs typeface="Lucida Grande" charset="0"/>
                <a:sym typeface="Lucida Grande" charset="0"/>
              </a:rPr>
              <a:t> here because the novel is aware that it is a novel, it knows it's own name, it even knows it's being read!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4488193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4845423"/>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92884401"/>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6341762"/>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93408040"/>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5790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89850" y="2159000"/>
            <a:ext cx="147955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56395767"/>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16491934"/>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9154954"/>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280867"/>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20869759"/>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42281015"/>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3641177"/>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706266"/>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9320846"/>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64653641"/>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5002111"/>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79989171"/>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2596772"/>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3597228"/>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8339602"/>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820281"/>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8030630"/>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54238364"/>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8850783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5394301"/>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488756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54600636"/>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1226952"/>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16130320"/>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159000"/>
            <a:ext cx="40132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6525475"/>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955613"/>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2383813"/>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093417"/>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51008380"/>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0159461"/>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88250796"/>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4482344"/>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4007129"/>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62155286"/>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8396588"/>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86156"/>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051638"/>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446282"/>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44007465"/>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5986169"/>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61118066"/>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3080595"/>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1282700"/>
            <a:ext cx="2044700" cy="3530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1282700"/>
            <a:ext cx="5981700" cy="3530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8894785"/>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3802273"/>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84984840"/>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07479700"/>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8340029"/>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981965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869704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707094"/>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01000093"/>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796677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5028584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6360187"/>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8726814"/>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5774160"/>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1142217"/>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9636244"/>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9906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990600"/>
            <a:ext cx="4013200" cy="563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4919309"/>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7241960"/>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632754422"/>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3924300"/>
            <a:ext cx="4013200" cy="88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5800082"/>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2176"/>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01924445"/>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15695748"/>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66563868"/>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3246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1077071"/>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08790100"/>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7502120"/>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9895695"/>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0872344"/>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0729416"/>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2007015"/>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9419609"/>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72146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68003539"/>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06493385"/>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23913426"/>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1778000"/>
            <a:ext cx="2286000" cy="530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6705600" cy="5308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686196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83538573"/>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1875153"/>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33784476"/>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38450" y="3746500"/>
            <a:ext cx="2241550" cy="257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542933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0576284"/>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0891661"/>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3656508"/>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76045"/>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7658729"/>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93978056"/>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8263751"/>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21125" y="1104900"/>
            <a:ext cx="1158875"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0" y="1104900"/>
            <a:ext cx="3324225"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3592786"/>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64646476"/>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34976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26380021"/>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34656"/>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3054609"/>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7929464"/>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8241014"/>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424447"/>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8959554"/>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62561721"/>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75715"/>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203200"/>
            <a:ext cx="2286000" cy="660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203200"/>
            <a:ext cx="6705600" cy="6604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9664597"/>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73444892"/>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508000" y="1778000"/>
            <a:ext cx="9144000" cy="5029200"/>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5215593"/>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68475053"/>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42571601"/>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5080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778000"/>
            <a:ext cx="4495800" cy="5029200"/>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4211221"/>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7189296"/>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728831422"/>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211096"/>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57085163"/>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02615232"/>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1778000"/>
            <a:ext cx="9144000" cy="5029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4293440"/>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04800"/>
            <a:ext cx="2286000" cy="6502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04800"/>
            <a:ext cx="6705600" cy="6502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8408345"/>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10994405"/>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0233122"/>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797887"/>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89785983"/>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35300" y="2159000"/>
            <a:ext cx="1892300" cy="447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8500582"/>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16191434"/>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2479234"/>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655398"/>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9772944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6946802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4250382"/>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24700" y="203200"/>
            <a:ext cx="2044700" cy="6426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03200"/>
            <a:ext cx="5981700" cy="6426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7747432"/>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4.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3.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6057900" y="2159000"/>
            <a:ext cx="31115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1267" name="Rectangle 3"/>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990600" y="2159000"/>
            <a:ext cx="81788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90600" y="1282700"/>
            <a:ext cx="81788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990600" y="3924300"/>
            <a:ext cx="8178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xmlns:p14="http://schemas.microsoft.com/office/powerpoint/2010/main"/>
  <p:txStyles>
    <p:titleStyle>
      <a:lvl1pPr algn="ctr" rtl="0" eaLnBrk="0" fontAlgn="base" hangingPunct="0">
        <a:spcBef>
          <a:spcPct val="0"/>
        </a:spcBef>
        <a:spcAft>
          <a:spcPct val="0"/>
        </a:spcAft>
        <a:defRPr sz="6200">
          <a:solidFill>
            <a:schemeClr val="tx1"/>
          </a:solidFill>
          <a:latin typeface="+mj-lt"/>
          <a:ea typeface="+mj-ea"/>
          <a:cs typeface="+mj-cs"/>
          <a:sym typeface="Gill Sans" charset="0"/>
        </a:defRPr>
      </a:lvl1pPr>
      <a:lvl2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2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2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990600" y="2324100"/>
            <a:ext cx="81788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990600" y="990600"/>
            <a:ext cx="8178800"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429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1pPr>
      <a:lvl2pPr marL="9858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287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3pPr>
      <a:lvl4pPr marL="16843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27238" indent="-439738" algn="l" rtl="0" eaLnBrk="0" fontAlgn="base" hangingPunct="0">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5pPr>
      <a:lvl6pPr marL="24844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416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7pPr>
      <a:lvl8pPr marL="33988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8pPr>
      <a:lvl9pPr marL="3856038" indent="-439738" algn="l" rtl="0" fontAlgn="base">
        <a:spcBef>
          <a:spcPts val="37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title"/>
          </p:nvPr>
        </p:nvSpPr>
        <p:spPr bwMode="auto">
          <a:xfrm>
            <a:off x="990600" y="5753100"/>
            <a:ext cx="817880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8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8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8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800">
          <a:solidFill>
            <a:schemeClr val="tx1"/>
          </a:solidFill>
          <a:latin typeface="+mn-lt"/>
          <a:ea typeface="+mn-ea"/>
          <a:cs typeface="+mn-cs"/>
          <a:sym typeface="Gill Sans" charset="0"/>
        </a:defRPr>
      </a:lvl5pPr>
      <a:lvl6pPr marL="457200" algn="ctr" rtl="0" fontAlgn="base">
        <a:spcBef>
          <a:spcPct val="0"/>
        </a:spcBef>
        <a:spcAft>
          <a:spcPct val="0"/>
        </a:spcAft>
        <a:defRPr sz="2800">
          <a:solidFill>
            <a:schemeClr val="tx1"/>
          </a:solidFill>
          <a:latin typeface="+mn-lt"/>
          <a:ea typeface="+mn-ea"/>
          <a:cs typeface="+mn-cs"/>
          <a:sym typeface="Gill Sans" charset="0"/>
        </a:defRPr>
      </a:lvl6pPr>
      <a:lvl7pPr marL="914400" algn="ctr" rtl="0" fontAlgn="base">
        <a:spcBef>
          <a:spcPct val="0"/>
        </a:spcBef>
        <a:spcAft>
          <a:spcPct val="0"/>
        </a:spcAft>
        <a:defRPr sz="2800">
          <a:solidFill>
            <a:schemeClr val="tx1"/>
          </a:solidFill>
          <a:latin typeface="+mn-lt"/>
          <a:ea typeface="+mn-ea"/>
          <a:cs typeface="+mn-cs"/>
          <a:sym typeface="Gill Sans" charset="0"/>
        </a:defRPr>
      </a:lvl7pPr>
      <a:lvl8pPr marL="1371600" algn="ctr" rtl="0" fontAlgn="base">
        <a:spcBef>
          <a:spcPct val="0"/>
        </a:spcBef>
        <a:spcAft>
          <a:spcPct val="0"/>
        </a:spcAft>
        <a:defRPr sz="2800">
          <a:solidFill>
            <a:schemeClr val="tx1"/>
          </a:solidFill>
          <a:latin typeface="+mn-lt"/>
          <a:ea typeface="+mn-ea"/>
          <a:cs typeface="+mn-cs"/>
          <a:sym typeface="Gill Sans" charset="0"/>
        </a:defRPr>
      </a:lvl8pPr>
      <a:lvl9pPr marL="1828800" algn="ctr" rtl="0" fontAlgn="base">
        <a:spcBef>
          <a:spcPct val="0"/>
        </a:spcBef>
        <a:spcAft>
          <a:spcPct val="0"/>
        </a:spcAft>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body" idx="1"/>
          </p:nvPr>
        </p:nvSpPr>
        <p:spPr bwMode="auto">
          <a:xfrm>
            <a:off x="444500" y="37465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6147" name="Rectangle 3"/>
          <p:cNvSpPr>
            <a:spLocks noGrp="1" noChangeArrowheads="1"/>
          </p:cNvSpPr>
          <p:nvPr>
            <p:ph type="title"/>
          </p:nvPr>
        </p:nvSpPr>
        <p:spPr bwMode="auto">
          <a:xfrm>
            <a:off x="444500" y="1104900"/>
            <a:ext cx="46355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xmlns:p14="http://schemas.microsoft.com/office/powerpoint/2010/main"/>
  <p:txStyles>
    <p:titleStyle>
      <a:lvl1pPr algn="ctr" rtl="0" eaLnBrk="0" fontAlgn="base" hangingPunct="0">
        <a:spcBef>
          <a:spcPct val="0"/>
        </a:spcBef>
        <a:spcAft>
          <a:spcPct val="0"/>
        </a:spcAft>
        <a:defRPr sz="5400">
          <a:solidFill>
            <a:schemeClr val="tx1"/>
          </a:solidFill>
          <a:latin typeface="+mj-lt"/>
          <a:ea typeface="+mj-ea"/>
          <a:cs typeface="+mj-cs"/>
          <a:sym typeface="Gill Sans" charset="0"/>
        </a:defRPr>
      </a:lvl1pPr>
      <a:lvl2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5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5400">
          <a:solidFill>
            <a:schemeClr val="tx1"/>
          </a:solidFill>
          <a:latin typeface="Gill Sans" charset="0"/>
          <a:ea typeface="Heiti TC Light" charset="0"/>
          <a:cs typeface="Heiti TC Light" charset="0"/>
          <a:sym typeface="Gill Sans" charset="0"/>
        </a:defRPr>
      </a:lvl9pPr>
    </p:titleStyle>
    <p:bodyStyle>
      <a:lvl1pPr marL="342900" indent="-342900" algn="ctr" rtl="0" eaLnBrk="0" fontAlgn="base" hangingPunct="0">
        <a:spcBef>
          <a:spcPct val="0"/>
        </a:spcBef>
        <a:spcAft>
          <a:spcPct val="0"/>
        </a:spcAft>
        <a:defRPr sz="2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2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2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2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2600">
          <a:solidFill>
            <a:schemeClr val="tx1"/>
          </a:solidFill>
          <a:latin typeface="+mn-lt"/>
          <a:ea typeface="+mn-ea"/>
          <a:cs typeface="+mn-cs"/>
          <a:sym typeface="Gill Sans" charset="0"/>
        </a:defRPr>
      </a:lvl5pPr>
      <a:lvl6pPr marL="457200" algn="ctr" rtl="0" fontAlgn="base">
        <a:spcBef>
          <a:spcPct val="0"/>
        </a:spcBef>
        <a:spcAft>
          <a:spcPct val="0"/>
        </a:spcAft>
        <a:defRPr sz="2600">
          <a:solidFill>
            <a:schemeClr val="tx1"/>
          </a:solidFill>
          <a:latin typeface="+mn-lt"/>
          <a:ea typeface="+mn-ea"/>
          <a:cs typeface="+mn-cs"/>
          <a:sym typeface="Gill Sans" charset="0"/>
        </a:defRPr>
      </a:lvl6pPr>
      <a:lvl7pPr marL="914400" algn="ctr" rtl="0" fontAlgn="base">
        <a:spcBef>
          <a:spcPct val="0"/>
        </a:spcBef>
        <a:spcAft>
          <a:spcPct val="0"/>
        </a:spcAft>
        <a:defRPr sz="2600">
          <a:solidFill>
            <a:schemeClr val="tx1"/>
          </a:solidFill>
          <a:latin typeface="+mn-lt"/>
          <a:ea typeface="+mn-ea"/>
          <a:cs typeface="+mn-cs"/>
          <a:sym typeface="Gill Sans" charset="0"/>
        </a:defRPr>
      </a:lvl7pPr>
      <a:lvl8pPr marL="1371600" algn="ctr" rtl="0" fontAlgn="base">
        <a:spcBef>
          <a:spcPct val="0"/>
        </a:spcBef>
        <a:spcAft>
          <a:spcPct val="0"/>
        </a:spcAft>
        <a:defRPr sz="2600">
          <a:solidFill>
            <a:schemeClr val="tx1"/>
          </a:solidFill>
          <a:latin typeface="+mn-lt"/>
          <a:ea typeface="+mn-ea"/>
          <a:cs typeface="+mn-cs"/>
          <a:sym typeface="Gill Sans" charset="0"/>
        </a:defRPr>
      </a:lvl8pPr>
      <a:lvl9pPr marL="1828800" algn="ctr" rtl="0" fontAlgn="base">
        <a:spcBef>
          <a:spcPct val="0"/>
        </a:spcBef>
        <a:spcAft>
          <a:spcPct val="0"/>
        </a:spcAft>
        <a:defRPr sz="2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6937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0366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3795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3pPr>
      <a:lvl4pPr marL="17351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078038" indent="-439738" algn="l" rtl="0" eaLnBrk="0" fontAlgn="base" hangingPunct="0">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5352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6pPr>
      <a:lvl7pPr marL="29924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4496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8pPr>
      <a:lvl9pPr marL="3906838" indent="-439738" algn="l" rtl="0" fontAlgn="base">
        <a:spcBef>
          <a:spcPts val="1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990600" y="203200"/>
            <a:ext cx="81788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990600" y="2159000"/>
            <a:ext cx="393700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xmlns:p14="http://schemas.microsoft.com/office/powerpoint/2010/main"/>
  <p:txStyles>
    <p:titleStyle>
      <a:lvl1pPr algn="ctr" rtl="0" eaLnBrk="0" fontAlgn="base" hangingPunct="0">
        <a:spcBef>
          <a:spcPct val="0"/>
        </a:spcBef>
        <a:spcAft>
          <a:spcPct val="0"/>
        </a:spcAft>
        <a:defRPr sz="6400">
          <a:solidFill>
            <a:schemeClr val="tx1"/>
          </a:solidFill>
          <a:latin typeface="+mj-lt"/>
          <a:ea typeface="+mj-ea"/>
          <a:cs typeface="+mj-cs"/>
          <a:sym typeface="Gill Sans" charset="0"/>
        </a:defRPr>
      </a:lvl1pPr>
      <a:lvl2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2pPr>
      <a:lvl3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3pPr>
      <a:lvl4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4pPr>
      <a:lvl5pPr algn="ctr" rtl="0" eaLnBrk="0" fontAlgn="base" hangingPunct="0">
        <a:spcBef>
          <a:spcPct val="0"/>
        </a:spcBef>
        <a:spcAft>
          <a:spcPct val="0"/>
        </a:spcAft>
        <a:defRPr sz="64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6400">
          <a:solidFill>
            <a:schemeClr val="tx1"/>
          </a:solidFill>
          <a:latin typeface="Gill Sans" charset="0"/>
          <a:ea typeface="Heiti TC Light" charset="0"/>
          <a:cs typeface="Heiti TC Light" charset="0"/>
          <a:sym typeface="Gill Sans" charset="0"/>
        </a:defRPr>
      </a:lvl9pPr>
    </p:titleStyle>
    <p:bodyStyle>
      <a:lvl1pPr marL="5810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1pPr>
      <a:lvl2pPr marL="9239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2pPr>
      <a:lvl3pPr marL="12668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3pPr>
      <a:lvl4pPr marL="16224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4pPr>
      <a:lvl5pPr marL="1965325" indent="-377825" algn="l" rtl="0" eaLnBrk="0" fontAlgn="base" hangingPunct="0">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5pPr>
      <a:lvl6pPr marL="24225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6pPr>
      <a:lvl7pPr marL="28797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7pPr>
      <a:lvl8pPr marL="33369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8pPr>
      <a:lvl9pPr marL="3794125" indent="-377825" algn="l" rtl="0" fontAlgn="base">
        <a:spcBef>
          <a:spcPts val="2900"/>
        </a:spcBef>
        <a:spcAft>
          <a:spcPct val="0"/>
        </a:spcAft>
        <a:buSzPct val="171000"/>
        <a:buFont typeface="Gill Sans" charset="0"/>
        <a:buChar char="•"/>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5.png"/><Relationship Id="rId1" Type="http://schemas.microsoft.com/office/2007/relationships/media" Target="../media/media9.wav"/><Relationship Id="rId2" Type="http://schemas.openxmlformats.org/officeDocument/2006/relationships/audio" Target="../media/media9.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1.jpeg"/><Relationship Id="rId6" Type="http://schemas.openxmlformats.org/officeDocument/2006/relationships/image" Target="../media/image5.png"/><Relationship Id="rId1" Type="http://schemas.microsoft.com/office/2007/relationships/media" Target="../media/media10.wav"/><Relationship Id="rId2" Type="http://schemas.openxmlformats.org/officeDocument/2006/relationships/audio" Target="../media/media10.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2.jpeg"/><Relationship Id="rId6" Type="http://schemas.openxmlformats.org/officeDocument/2006/relationships/image" Target="../media/image5.png"/><Relationship Id="rId1" Type="http://schemas.microsoft.com/office/2007/relationships/media" Target="../media/media11.wav"/><Relationship Id="rId2" Type="http://schemas.openxmlformats.org/officeDocument/2006/relationships/audio" Target="../media/media11.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3.jpeg"/><Relationship Id="rId6" Type="http://schemas.openxmlformats.org/officeDocument/2006/relationships/image" Target="../media/image5.png"/><Relationship Id="rId1" Type="http://schemas.microsoft.com/office/2007/relationships/media" Target="../media/media12.wav"/><Relationship Id="rId2" Type="http://schemas.openxmlformats.org/officeDocument/2006/relationships/audio" Target="../media/media12.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4.jpeg"/><Relationship Id="rId6" Type="http://schemas.openxmlformats.org/officeDocument/2006/relationships/image" Target="../media/image5.png"/><Relationship Id="rId1" Type="http://schemas.microsoft.com/office/2007/relationships/media" Target="../media/media13.wav"/><Relationship Id="rId2" Type="http://schemas.openxmlformats.org/officeDocument/2006/relationships/audio" Target="../media/media13.wav"/></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png"/><Relationship Id="rId1" Type="http://schemas.microsoft.com/office/2007/relationships/media" Target="../media/media1.wav"/><Relationship Id="rId2" Type="http://schemas.openxmlformats.org/officeDocument/2006/relationships/audio" Target="../media/media1.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5.png"/><Relationship Id="rId1" Type="http://schemas.microsoft.com/office/2007/relationships/media" Target="../media/media2.wav"/><Relationship Id="rId2" Type="http://schemas.openxmlformats.org/officeDocument/2006/relationships/audio" Target="../media/media2.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5.png"/><Relationship Id="rId1" Type="http://schemas.microsoft.com/office/2007/relationships/media" Target="../media/media3.wav"/><Relationship Id="rId2" Type="http://schemas.openxmlformats.org/officeDocument/2006/relationships/audio" Target="../media/media3.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8.jpeg"/><Relationship Id="rId6" Type="http://schemas.openxmlformats.org/officeDocument/2006/relationships/image" Target="../media/image5.png"/><Relationship Id="rId1" Type="http://schemas.microsoft.com/office/2007/relationships/media" Target="../media/media4.wav"/><Relationship Id="rId2" Type="http://schemas.openxmlformats.org/officeDocument/2006/relationships/audio" Target="../media/media4.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wav"/><Relationship Id="rId2" Type="http://schemas.openxmlformats.org/officeDocument/2006/relationships/audio" Target="../media/media5.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5.png"/><Relationship Id="rId1" Type="http://schemas.microsoft.com/office/2007/relationships/media" Target="../media/media6.wav"/><Relationship Id="rId2" Type="http://schemas.openxmlformats.org/officeDocument/2006/relationships/audio" Target="../media/media6.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9.jpeg"/><Relationship Id="rId6" Type="http://schemas.openxmlformats.org/officeDocument/2006/relationships/image" Target="../media/image5.png"/><Relationship Id="rId1" Type="http://schemas.microsoft.com/office/2007/relationships/media" Target="../media/media7.wav"/><Relationship Id="rId2" Type="http://schemas.openxmlformats.org/officeDocument/2006/relationships/audio" Target="../media/media7.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0.jpeg"/><Relationship Id="rId6" Type="http://schemas.openxmlformats.org/officeDocument/2006/relationships/image" Target="../media/image5.png"/><Relationship Id="rId1" Type="http://schemas.microsoft.com/office/2007/relationships/media" Target="../media/media8.wav"/><Relationship Id="rId2" Type="http://schemas.openxmlformats.org/officeDocument/2006/relationships/audio" Target="../media/media8.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38" name="Rectangle 1"/>
          <p:cNvSpPr>
            <a:spLocks/>
          </p:cNvSpPr>
          <p:nvPr/>
        </p:nvSpPr>
        <p:spPr bwMode="auto">
          <a:xfrm>
            <a:off x="1089025" y="444500"/>
            <a:ext cx="7975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FCA36D"/>
                </a:solidFill>
                <a:ea typeface="ＭＳ Ｐゴシック" charset="0"/>
                <a:cs typeface="ＭＳ Ｐゴシック" charset="0"/>
              </a:rPr>
              <a:t>Introduction</a:t>
            </a:r>
          </a:p>
          <a:p>
            <a:r>
              <a:rPr lang="en-US" sz="9600">
                <a:solidFill>
                  <a:srgbClr val="FCA36D"/>
                </a:solidFill>
                <a:ea typeface="ＭＳ Ｐゴシック" charset="0"/>
                <a:cs typeface="ＭＳ Ｐゴシック" charset="0"/>
              </a:rPr>
              <a:t>to</a:t>
            </a:r>
          </a:p>
          <a:p>
            <a:r>
              <a:rPr lang="en-US" sz="9600">
                <a:solidFill>
                  <a:srgbClr val="FCA36D"/>
                </a:solidFill>
                <a:ea typeface="ＭＳ Ｐゴシック" charset="0"/>
                <a:cs typeface="ＭＳ Ｐゴシック" charset="0"/>
              </a:rPr>
              <a:t>Postmodernism</a:t>
            </a:r>
          </a:p>
        </p:txBody>
      </p:sp>
      <p:sp>
        <p:nvSpPr>
          <p:cNvPr id="14339" name="Rectangle 2"/>
          <p:cNvSpPr>
            <a:spLocks/>
          </p:cNvSpPr>
          <p:nvPr/>
        </p:nvSpPr>
        <p:spPr bwMode="auto">
          <a:xfrm>
            <a:off x="457200" y="5295900"/>
            <a:ext cx="9245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DFFC9E"/>
                </a:solidFill>
                <a:ea typeface="ＭＳ Ｐゴシック" charset="0"/>
                <a:cs typeface="ＭＳ Ｐゴシック" charset="0"/>
              </a:rPr>
              <a:t>Self- Referentiality</a:t>
            </a:r>
          </a:p>
        </p:txBody>
      </p:sp>
    </p:spTree>
  </p:cSld>
  <p:clrMapOvr>
    <a:masterClrMapping/>
  </p:clrMapOvr>
  <p:transition xmlns:p14="http://schemas.microsoft.com/office/powerpoint/2010/main" advTm="6678"/>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746" name="Rectangle 1"/>
          <p:cNvSpPr>
            <a:spLocks/>
          </p:cNvSpPr>
          <p:nvPr/>
        </p:nvSpPr>
        <p:spPr bwMode="auto">
          <a:xfrm>
            <a:off x="225425" y="400050"/>
            <a:ext cx="9702800" cy="603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just"/>
            <a:r>
              <a:rPr lang="en-US" sz="3400">
                <a:solidFill>
                  <a:srgbClr val="DCD5CA"/>
                </a:solidFill>
                <a:ea typeface="ＭＳ Ｐゴシック" charset="0"/>
                <a:cs typeface="ＭＳ Ｐゴシック" charset="0"/>
              </a:rPr>
              <a:t>You are about to begin reading Italo Calvino</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s new novel, </a:t>
            </a:r>
            <a:r>
              <a:rPr lang="en-US" altLang="ja-JP" sz="3400" i="1">
                <a:solidFill>
                  <a:srgbClr val="DCD5CA"/>
                </a:solidFill>
                <a:cs typeface="Gill Sans" charset="0"/>
              </a:rPr>
              <a:t>If on a winter</a:t>
            </a:r>
            <a:r>
              <a:rPr lang="ja-JP" altLang="en-US" sz="3400" i="1">
                <a:solidFill>
                  <a:srgbClr val="DCD5CA"/>
                </a:solidFill>
                <a:latin typeface="Arial" charset="0"/>
                <a:ea typeface="ＭＳ Ｐゴシック" charset="0"/>
                <a:cs typeface="ＭＳ Ｐゴシック" charset="0"/>
              </a:rPr>
              <a:t>’</a:t>
            </a:r>
            <a:r>
              <a:rPr lang="en-US" altLang="ja-JP" sz="3400" i="1">
                <a:solidFill>
                  <a:srgbClr val="DCD5CA"/>
                </a:solidFill>
                <a:cs typeface="Gill Sans" charset="0"/>
              </a:rPr>
              <a:t>s night a traveler</a:t>
            </a:r>
            <a:r>
              <a:rPr lang="en-US" altLang="ja-JP" sz="3400">
                <a:solidFill>
                  <a:srgbClr val="DCD5CA"/>
                </a:solidFill>
                <a:cs typeface="Gill Sans" charset="0"/>
              </a:rPr>
              <a:t>. Relax. Concentrate. Dispel every other thought. Let the world around you fade. Best to close the door, the TV is always on in the next room.  Tell the others right away, </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No, I don</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t want to watch TV!</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 Raise your voice--they won</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t hear otherwise-- </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I</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m reading! I don</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t want to be disturbed!</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 Maybe they haven</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t heard you with all that racket; speak louder, yell; </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I</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m beginning to read Italo Calvino</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s new novel!</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 Or if you prefer, don</a:t>
            </a:r>
            <a:r>
              <a:rPr lang="ja-JP" altLang="en-US" sz="3400">
                <a:solidFill>
                  <a:srgbClr val="DCD5CA"/>
                </a:solidFill>
                <a:latin typeface="Arial" charset="0"/>
                <a:ea typeface="ＭＳ Ｐゴシック" charset="0"/>
                <a:cs typeface="ＭＳ Ｐゴシック" charset="0"/>
              </a:rPr>
              <a:t>’</a:t>
            </a:r>
            <a:r>
              <a:rPr lang="en-US" altLang="ja-JP" sz="3400">
                <a:solidFill>
                  <a:srgbClr val="DCD5CA"/>
                </a:solidFill>
                <a:cs typeface="Gill Sans" charset="0"/>
              </a:rPr>
              <a:t>t say anything; just hope they leave you alone.</a:t>
            </a:r>
            <a:endParaRPr lang="en-US" sz="3400">
              <a:solidFill>
                <a:srgbClr val="DCD5CA"/>
              </a:solidFill>
              <a:cs typeface="Gill Sans" charset="0"/>
            </a:endParaRPr>
          </a:p>
        </p:txBody>
      </p:sp>
      <p:sp>
        <p:nvSpPr>
          <p:cNvPr id="31747" name="Rectangle 2"/>
          <p:cNvSpPr>
            <a:spLocks/>
          </p:cNvSpPr>
          <p:nvPr/>
        </p:nvSpPr>
        <p:spPr bwMode="auto">
          <a:xfrm>
            <a:off x="646113" y="6813550"/>
            <a:ext cx="88519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3100">
                <a:solidFill>
                  <a:srgbClr val="DCD5CA"/>
                </a:solidFill>
                <a:ea typeface="ＭＳ Ｐゴシック" charset="0"/>
                <a:cs typeface="ＭＳ Ｐゴシック" charset="0"/>
              </a:rPr>
              <a:t>Italo Calvino--</a:t>
            </a:r>
            <a:r>
              <a:rPr lang="en-US" sz="3100" i="1">
                <a:solidFill>
                  <a:srgbClr val="DCD5CA"/>
                </a:solidFill>
                <a:ea typeface="ＭＳ Ｐゴシック" charset="0"/>
                <a:cs typeface="ＭＳ Ｐゴシック" charset="0"/>
              </a:rPr>
              <a:t>If on a Winter</a:t>
            </a:r>
            <a:r>
              <a:rPr lang="ja-JP" altLang="en-US" sz="3100" i="1">
                <a:solidFill>
                  <a:srgbClr val="DCD5CA"/>
                </a:solidFill>
                <a:latin typeface="Arial" charset="0"/>
                <a:ea typeface="ＭＳ Ｐゴシック" charset="0"/>
                <a:cs typeface="ＭＳ Ｐゴシック" charset="0"/>
              </a:rPr>
              <a:t>’</a:t>
            </a:r>
            <a:r>
              <a:rPr lang="en-US" altLang="ja-JP" sz="3100" i="1">
                <a:solidFill>
                  <a:srgbClr val="DCD5CA"/>
                </a:solidFill>
                <a:cs typeface="Gill Sans" charset="0"/>
              </a:rPr>
              <a:t>s Night a Traveler</a:t>
            </a:r>
            <a:r>
              <a:rPr lang="en-US" altLang="ja-JP" sz="3100">
                <a:solidFill>
                  <a:srgbClr val="DCD5CA"/>
                </a:solidFill>
                <a:cs typeface="Gill Sans" charset="0"/>
              </a:rPr>
              <a:t>. 1979</a:t>
            </a:r>
            <a:endParaRPr lang="en-US" sz="3100">
              <a:solidFill>
                <a:srgbClr val="DCD5CA"/>
              </a:solidFill>
              <a:cs typeface="Gill Sans"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3650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794"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0" y="381000"/>
            <a:ext cx="5207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3152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5842"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0" y="285750"/>
            <a:ext cx="6985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939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789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800" y="609600"/>
            <a:ext cx="7696200" cy="607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1332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993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00038"/>
            <a:ext cx="6350000" cy="700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680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986" name="Rectangle 1"/>
          <p:cNvSpPr>
            <a:spLocks/>
          </p:cNvSpPr>
          <p:nvPr/>
        </p:nvSpPr>
        <p:spPr bwMode="auto">
          <a:xfrm>
            <a:off x="125413" y="2105025"/>
            <a:ext cx="9906000"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Robert Morris, Box For Standing, 1961</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Marc Quinn, Self, 1991</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Marcel Duchamp, Fountain, 1917</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René Magritte, The Treason of Images, 1928</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Italo Calvino, If on a Winter’s Night a Traveler, 1979</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Bruce Nauman, Beside Yourself Behind Yourself, 1989</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Wendy McMurdo, Helen Backstage Merlin Theatre, 1996 </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Juan Muñoz, Many imes (Detail), 1999</a:t>
            </a:r>
          </a:p>
          <a:p>
            <a:pPr algn="l">
              <a:lnSpc>
                <a:spcPct val="140000"/>
              </a:lnSpc>
            </a:pPr>
            <a:r>
              <a:rPr lang="en-US" sz="2000">
                <a:solidFill>
                  <a:srgbClr val="FFFFFF"/>
                </a:solidFill>
                <a:latin typeface="Lucida Grande" charset="0"/>
                <a:ea typeface="ＭＳ Ｐゴシック" charset="0"/>
                <a:cs typeface="ＭＳ Ｐゴシック" charset="0"/>
                <a:sym typeface="Lucida Grande" charset="0"/>
              </a:rPr>
              <a:t>Yue Minjun, Untitled, 2005</a:t>
            </a:r>
          </a:p>
        </p:txBody>
      </p:sp>
      <p:sp>
        <p:nvSpPr>
          <p:cNvPr id="41987" name="Rectangle 2"/>
          <p:cNvSpPr>
            <a:spLocks/>
          </p:cNvSpPr>
          <p:nvPr/>
        </p:nvSpPr>
        <p:spPr bwMode="auto">
          <a:xfrm>
            <a:off x="4378325" y="387350"/>
            <a:ext cx="13922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3600" i="1">
                <a:solidFill>
                  <a:srgbClr val="66B132"/>
                </a:solidFill>
                <a:ea typeface="ＭＳ Ｐゴシック" charset="0"/>
                <a:cs typeface="ＭＳ Ｐゴシック" charset="0"/>
              </a:rPr>
              <a:t>Images:</a:t>
            </a:r>
          </a:p>
        </p:txBody>
      </p:sp>
    </p:spTree>
  </p:cSld>
  <p:clrMapOvr>
    <a:masterClrMapping/>
  </p:clrMapOvr>
  <p:transition xmlns:p14="http://schemas.microsoft.com/office/powerpoint/2010/main" advTm="7575"/>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362" name="Rectangle 1"/>
          <p:cNvSpPr>
            <a:spLocks/>
          </p:cNvSpPr>
          <p:nvPr/>
        </p:nvSpPr>
        <p:spPr bwMode="auto">
          <a:xfrm>
            <a:off x="457200" y="673100"/>
            <a:ext cx="9245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DFFC9E"/>
                </a:solidFill>
                <a:ea typeface="ＭＳ Ｐゴシック" charset="0"/>
                <a:cs typeface="ＭＳ Ｐゴシック" charset="0"/>
              </a:rPr>
              <a:t>Self- Referentiality</a:t>
            </a:r>
          </a:p>
        </p:txBody>
      </p:sp>
      <p:sp>
        <p:nvSpPr>
          <p:cNvPr id="15363" name="Rectangle 2"/>
          <p:cNvSpPr>
            <a:spLocks/>
          </p:cNvSpPr>
          <p:nvPr/>
        </p:nvSpPr>
        <p:spPr bwMode="auto">
          <a:xfrm>
            <a:off x="1587500" y="2959100"/>
            <a:ext cx="6972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8700">
                <a:solidFill>
                  <a:srgbClr val="F1FFCB"/>
                </a:solidFill>
                <a:ea typeface="ＭＳ Ｐゴシック" charset="0"/>
                <a:cs typeface="ＭＳ Ｐゴシック" charset="0"/>
              </a:rPr>
              <a:t>self-reference</a:t>
            </a:r>
            <a:r>
              <a:rPr lang="en-US" sz="8700">
                <a:solidFill>
                  <a:srgbClr val="DFFC9E"/>
                </a:solidFill>
                <a:ea typeface="ＭＳ Ｐゴシック" charset="0"/>
                <a:cs typeface="ＭＳ Ｐゴシック" charset="0"/>
              </a:rPr>
              <a:t> </a:t>
            </a:r>
          </a:p>
          <a:p>
            <a:pPr algn="r"/>
            <a:r>
              <a:rPr lang="en-US" sz="8700">
                <a:solidFill>
                  <a:srgbClr val="DFFC9E"/>
                </a:solidFill>
                <a:ea typeface="ＭＳ Ｐゴシック" charset="0"/>
                <a:cs typeface="ＭＳ Ｐゴシック" charset="0"/>
              </a:rPr>
              <a:t>+ </a:t>
            </a:r>
            <a:r>
              <a:rPr lang="en-US" sz="8700">
                <a:solidFill>
                  <a:srgbClr val="F1FFCB"/>
                </a:solidFill>
                <a:ea typeface="ＭＳ Ｐゴシック" charset="0"/>
                <a:cs typeface="ＭＳ Ｐゴシック" charset="0"/>
              </a:rPr>
              <a:t>-ial</a:t>
            </a:r>
            <a:endParaRPr lang="en-US" sz="8700">
              <a:solidFill>
                <a:srgbClr val="DFFC9E"/>
              </a:solidFill>
              <a:ea typeface="ＭＳ Ｐゴシック" charset="0"/>
              <a:cs typeface="ＭＳ Ｐゴシック" charset="0"/>
            </a:endParaRPr>
          </a:p>
          <a:p>
            <a:pPr algn="r"/>
            <a:r>
              <a:rPr lang="en-US" sz="8700">
                <a:solidFill>
                  <a:srgbClr val="DFFC9E"/>
                </a:solidFill>
                <a:ea typeface="ＭＳ Ｐゴシック" charset="0"/>
                <a:cs typeface="ＭＳ Ｐゴシック" charset="0"/>
              </a:rPr>
              <a:t>+ </a:t>
            </a:r>
            <a:r>
              <a:rPr lang="en-US" sz="8700">
                <a:solidFill>
                  <a:srgbClr val="F1FFCB"/>
                </a:solidFill>
                <a:ea typeface="ＭＳ Ｐゴシック" charset="0"/>
                <a:cs typeface="ＭＳ Ｐゴシック" charset="0"/>
              </a:rPr>
              <a:t>-ity</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1316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410" name="Rectangle 1"/>
          <p:cNvSpPr>
            <a:spLocks/>
          </p:cNvSpPr>
          <p:nvPr/>
        </p:nvSpPr>
        <p:spPr bwMode="auto">
          <a:xfrm>
            <a:off x="990600" y="622300"/>
            <a:ext cx="7975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DFFC9E"/>
                </a:solidFill>
                <a:ea typeface="ＭＳ Ｐゴシック" charset="0"/>
                <a:cs typeface="ＭＳ Ｐゴシック" charset="0"/>
              </a:rPr>
              <a:t>self-reference:</a:t>
            </a:r>
          </a:p>
        </p:txBody>
      </p:sp>
      <p:sp>
        <p:nvSpPr>
          <p:cNvPr id="17411" name="Rectangle 2"/>
          <p:cNvSpPr>
            <a:spLocks/>
          </p:cNvSpPr>
          <p:nvPr/>
        </p:nvSpPr>
        <p:spPr bwMode="auto">
          <a:xfrm>
            <a:off x="1092200" y="3073400"/>
            <a:ext cx="7975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ja-JP" altLang="en-US" sz="9600">
                <a:solidFill>
                  <a:srgbClr val="DFFC9E"/>
                </a:solidFill>
                <a:latin typeface="Arial" charset="0"/>
                <a:ea typeface="ＭＳ Ｐゴシック" charset="0"/>
                <a:cs typeface="ＭＳ Ｐゴシック" charset="0"/>
              </a:rPr>
              <a:t>“</a:t>
            </a:r>
            <a:r>
              <a:rPr lang="en-US" altLang="ja-JP" sz="9600">
                <a:solidFill>
                  <a:srgbClr val="DFFC9E"/>
                </a:solidFill>
                <a:cs typeface="Gill Sans" charset="0"/>
              </a:rPr>
              <a:t>I</a:t>
            </a:r>
            <a:r>
              <a:rPr lang="ja-JP" altLang="en-US" sz="9600">
                <a:solidFill>
                  <a:srgbClr val="DFFC9E"/>
                </a:solidFill>
                <a:latin typeface="Arial" charset="0"/>
                <a:ea typeface="ＭＳ Ｐゴシック" charset="0"/>
                <a:cs typeface="ＭＳ Ｐゴシック" charset="0"/>
              </a:rPr>
              <a:t>”</a:t>
            </a:r>
            <a:r>
              <a:rPr lang="en-US" altLang="ja-JP" sz="9600">
                <a:solidFill>
                  <a:srgbClr val="DFFC9E"/>
                </a:solidFill>
                <a:cs typeface="Gill Sans" charset="0"/>
              </a:rPr>
              <a:t>,  </a:t>
            </a:r>
            <a:r>
              <a:rPr lang="ja-JP" altLang="en-US" sz="9600">
                <a:solidFill>
                  <a:srgbClr val="DFFC9E"/>
                </a:solidFill>
                <a:latin typeface="Arial" charset="0"/>
                <a:ea typeface="ＭＳ Ｐゴシック" charset="0"/>
                <a:cs typeface="ＭＳ Ｐゴシック" charset="0"/>
              </a:rPr>
              <a:t>“</a:t>
            </a:r>
            <a:r>
              <a:rPr lang="en-US" altLang="ja-JP" sz="9600">
                <a:solidFill>
                  <a:srgbClr val="DFFC9E"/>
                </a:solidFill>
                <a:cs typeface="Gill Sans" charset="0"/>
              </a:rPr>
              <a:t>me</a:t>
            </a:r>
            <a:r>
              <a:rPr lang="ja-JP" altLang="en-US" sz="9600">
                <a:solidFill>
                  <a:srgbClr val="DFFC9E"/>
                </a:solidFill>
                <a:latin typeface="Arial" charset="0"/>
                <a:ea typeface="ＭＳ Ｐゴシック" charset="0"/>
                <a:cs typeface="ＭＳ Ｐゴシック" charset="0"/>
              </a:rPr>
              <a:t>”</a:t>
            </a:r>
            <a:endParaRPr lang="en-US" sz="9600">
              <a:solidFill>
                <a:srgbClr val="DFFC9E"/>
              </a:solidFill>
              <a:ea typeface="ＭＳ Ｐゴシック" charset="0"/>
              <a:cs typeface="ＭＳ Ｐゴシック"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1001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700" y="-1549400"/>
            <a:ext cx="10160000" cy="991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9459" name="Rectangle 2"/>
          <p:cNvSpPr>
            <a:spLocks/>
          </p:cNvSpPr>
          <p:nvPr/>
        </p:nvSpPr>
        <p:spPr bwMode="auto">
          <a:xfrm>
            <a:off x="749300" y="12700"/>
            <a:ext cx="4965700" cy="7848600"/>
          </a:xfrm>
          <a:prstGeom prst="rect">
            <a:avLst/>
          </a:prstGeom>
          <a:solidFill>
            <a:schemeClr val="accent1"/>
          </a:solidFill>
          <a:ln w="25400">
            <a:solidFill>
              <a:schemeClr val="tx1"/>
            </a:solidFill>
            <a:miter lim="800000"/>
            <a:headEnd/>
            <a:tailEnd/>
          </a:ln>
        </p:spPr>
        <p:txBody>
          <a:bodyPr lIns="0" tIns="0" rIns="0" bIns="0"/>
          <a:lstStyle/>
          <a:p>
            <a:endParaRPr lang="en-US"/>
          </a:p>
        </p:txBody>
      </p:sp>
      <p:pic>
        <p:nvPicPr>
          <p:cNvPr id="1946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700" y="215900"/>
            <a:ext cx="4343400" cy="717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9461" name="Rectangle 4"/>
          <p:cNvSpPr>
            <a:spLocks/>
          </p:cNvSpPr>
          <p:nvPr/>
        </p:nvSpPr>
        <p:spPr bwMode="auto">
          <a:xfrm>
            <a:off x="8763000" y="12700"/>
            <a:ext cx="4965700" cy="7848600"/>
          </a:xfrm>
          <a:prstGeom prst="rect">
            <a:avLst/>
          </a:prstGeom>
          <a:solidFill>
            <a:schemeClr val="accent1"/>
          </a:solidFill>
          <a:ln w="25400">
            <a:solidFill>
              <a:schemeClr val="tx1"/>
            </a:solidFill>
            <a:miter lim="800000"/>
            <a:headEnd/>
            <a:tailEnd/>
          </a:ln>
        </p:spPr>
        <p:txBody>
          <a:bodyPr lIns="0" tIns="0" rIns="0" bIns="0"/>
          <a:lstStyle/>
          <a:p>
            <a:endParaRPr lang="en-US"/>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194800" y="6654800"/>
            <a:ext cx="812800" cy="812800"/>
          </a:xfrm>
          <a:prstGeom prst="rect">
            <a:avLst/>
          </a:prstGeom>
        </p:spPr>
      </p:pic>
    </p:spTree>
  </p:cSld>
  <p:clrMapOvr>
    <a:masterClrMapping/>
  </p:clrMapOvr>
  <p:transition xmlns:p14="http://schemas.microsoft.com/office/powerpoint/2010/main" advTm="15348"/>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50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0600" y="330200"/>
            <a:ext cx="5641975" cy="694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25615"/>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554" name="Rectangle 1"/>
          <p:cNvSpPr>
            <a:spLocks/>
          </p:cNvSpPr>
          <p:nvPr/>
        </p:nvSpPr>
        <p:spPr bwMode="auto">
          <a:xfrm>
            <a:off x="1092200" y="3683000"/>
            <a:ext cx="7975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DFFC9E"/>
                </a:solidFill>
                <a:ea typeface="ＭＳ Ｐゴシック" charset="0"/>
                <a:cs typeface="ＭＳ Ｐゴシック" charset="0"/>
              </a:rPr>
              <a:t>-ity:</a:t>
            </a:r>
          </a:p>
        </p:txBody>
      </p:sp>
      <p:sp>
        <p:nvSpPr>
          <p:cNvPr id="23555" name="Rectangle 2"/>
          <p:cNvSpPr>
            <a:spLocks/>
          </p:cNvSpPr>
          <p:nvPr/>
        </p:nvSpPr>
        <p:spPr bwMode="auto">
          <a:xfrm>
            <a:off x="139700" y="5308600"/>
            <a:ext cx="9880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ja-JP" altLang="en-US" sz="9600">
                <a:solidFill>
                  <a:srgbClr val="DFFC9E"/>
                </a:solidFill>
                <a:latin typeface="Arial" charset="0"/>
                <a:ea typeface="ＭＳ Ｐゴシック" charset="0"/>
                <a:cs typeface="ＭＳ Ｐゴシック" charset="0"/>
              </a:rPr>
              <a:t>“</a:t>
            </a:r>
            <a:r>
              <a:rPr lang="en-US" altLang="ja-JP" sz="9600">
                <a:solidFill>
                  <a:srgbClr val="DFFC9E"/>
                </a:solidFill>
                <a:cs typeface="Gill Sans" charset="0"/>
              </a:rPr>
              <a:t>state of being</a:t>
            </a:r>
            <a:r>
              <a:rPr lang="ja-JP" altLang="en-US" sz="9600">
                <a:solidFill>
                  <a:srgbClr val="DFFC9E"/>
                </a:solidFill>
                <a:latin typeface="Arial" charset="0"/>
                <a:ea typeface="ＭＳ Ｐゴシック" charset="0"/>
                <a:cs typeface="ＭＳ Ｐゴシック" charset="0"/>
              </a:rPr>
              <a:t>”</a:t>
            </a:r>
            <a:endParaRPr lang="en-US" sz="9600">
              <a:solidFill>
                <a:srgbClr val="DFFC9E"/>
              </a:solidFill>
              <a:ea typeface="ＭＳ Ｐゴシック" charset="0"/>
              <a:cs typeface="ＭＳ Ｐゴシック" charset="0"/>
            </a:endParaRPr>
          </a:p>
        </p:txBody>
      </p:sp>
      <p:sp>
        <p:nvSpPr>
          <p:cNvPr id="23556" name="Rectangle 3"/>
          <p:cNvSpPr>
            <a:spLocks/>
          </p:cNvSpPr>
          <p:nvPr/>
        </p:nvSpPr>
        <p:spPr bwMode="auto">
          <a:xfrm>
            <a:off x="1092200" y="393700"/>
            <a:ext cx="7975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DFFC9E"/>
                </a:solidFill>
                <a:ea typeface="ＭＳ Ｐゴシック" charset="0"/>
                <a:cs typeface="ＭＳ Ｐゴシック" charset="0"/>
              </a:rPr>
              <a:t>-ial:</a:t>
            </a:r>
          </a:p>
        </p:txBody>
      </p:sp>
      <p:sp>
        <p:nvSpPr>
          <p:cNvPr id="23557" name="Rectangle 4"/>
          <p:cNvSpPr>
            <a:spLocks/>
          </p:cNvSpPr>
          <p:nvPr/>
        </p:nvSpPr>
        <p:spPr bwMode="auto">
          <a:xfrm>
            <a:off x="139700" y="2019300"/>
            <a:ext cx="9880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ja-JP" altLang="en-US" sz="9600">
                <a:solidFill>
                  <a:srgbClr val="DFFC9E"/>
                </a:solidFill>
                <a:latin typeface="Arial" charset="0"/>
                <a:ea typeface="ＭＳ Ｐゴシック" charset="0"/>
                <a:cs typeface="ＭＳ Ｐゴシック" charset="0"/>
              </a:rPr>
              <a:t>“</a:t>
            </a:r>
            <a:r>
              <a:rPr lang="en-US" altLang="ja-JP" sz="9600">
                <a:solidFill>
                  <a:srgbClr val="DFFC9E"/>
                </a:solidFill>
                <a:cs typeface="Gill Sans" charset="0"/>
              </a:rPr>
              <a:t>of or related to</a:t>
            </a:r>
            <a:r>
              <a:rPr lang="ja-JP" altLang="en-US" sz="9600">
                <a:solidFill>
                  <a:srgbClr val="DFFC9E"/>
                </a:solidFill>
                <a:latin typeface="Arial" charset="0"/>
                <a:ea typeface="ＭＳ Ｐゴシック" charset="0"/>
                <a:cs typeface="ＭＳ Ｐゴシック" charset="0"/>
              </a:rPr>
              <a:t>”</a:t>
            </a:r>
            <a:endParaRPr lang="en-US" sz="9600">
              <a:solidFill>
                <a:srgbClr val="DFFC9E"/>
              </a:solidFill>
              <a:ea typeface="ＭＳ Ｐゴシック" charset="0"/>
              <a:cs typeface="ＭＳ Ｐゴシック"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1948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602" name="Rectangle 1"/>
          <p:cNvSpPr>
            <a:spLocks/>
          </p:cNvSpPr>
          <p:nvPr/>
        </p:nvSpPr>
        <p:spPr bwMode="auto">
          <a:xfrm>
            <a:off x="457200" y="673100"/>
            <a:ext cx="92456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9600">
                <a:solidFill>
                  <a:srgbClr val="DFFC9E"/>
                </a:solidFill>
                <a:ea typeface="ＭＳ Ｐゴシック" charset="0"/>
                <a:cs typeface="ＭＳ Ｐゴシック" charset="0"/>
              </a:rPr>
              <a:t>Self- Referentiality</a:t>
            </a:r>
          </a:p>
        </p:txBody>
      </p:sp>
      <p:sp>
        <p:nvSpPr>
          <p:cNvPr id="25603" name="Rectangle 2"/>
          <p:cNvSpPr>
            <a:spLocks/>
          </p:cNvSpPr>
          <p:nvPr/>
        </p:nvSpPr>
        <p:spPr bwMode="auto">
          <a:xfrm>
            <a:off x="1003300" y="2425700"/>
            <a:ext cx="81407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8700">
                <a:solidFill>
                  <a:srgbClr val="F1FFCB"/>
                </a:solidFill>
                <a:ea typeface="ＭＳ Ｐゴシック" charset="0"/>
                <a:cs typeface="ＭＳ Ｐゴシック" charset="0"/>
              </a:rPr>
              <a:t> the state of being </a:t>
            </a:r>
          </a:p>
          <a:p>
            <a:r>
              <a:rPr lang="en-US" sz="8700">
                <a:solidFill>
                  <a:srgbClr val="F1FFCB"/>
                </a:solidFill>
                <a:ea typeface="ＭＳ Ｐゴシック" charset="0"/>
                <a:cs typeface="ＭＳ Ｐゴシック" charset="0"/>
              </a:rPr>
              <a:t>self-referenential</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4800" y="6654800"/>
            <a:ext cx="812800" cy="812800"/>
          </a:xfrm>
          <a:prstGeom prst="rect">
            <a:avLst/>
          </a:prstGeom>
        </p:spPr>
      </p:pic>
    </p:spTree>
  </p:cSld>
  <p:clrMapOvr>
    <a:masterClrMapping/>
  </p:clrMapOvr>
  <p:transition xmlns:p14="http://schemas.microsoft.com/office/powerpoint/2010/main" advTm="2495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5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0" y="596900"/>
            <a:ext cx="45720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3191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6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736600"/>
            <a:ext cx="875665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94800" y="6654800"/>
            <a:ext cx="812800" cy="812800"/>
          </a:xfrm>
          <a:prstGeom prst="rect">
            <a:avLst/>
          </a:prstGeom>
        </p:spPr>
      </p:pic>
    </p:spTree>
  </p:cSld>
  <p:clrMapOvr>
    <a:masterClrMapping/>
  </p:clrMapOvr>
  <p:transition xmlns:p14="http://schemas.microsoft.com/office/powerpoint/2010/main" advTm="3072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Bullets &amp; Photo">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Vertical">
  <a:themeElements>
    <a:clrScheme name="">
      <a:dk1>
        <a:srgbClr val="000000"/>
      </a:dk1>
      <a:lt1>
        <a:srgbClr val="E5E5E5"/>
      </a:lt1>
      <a:dk2>
        <a:srgbClr val="000000"/>
      </a:dk2>
      <a:lt2>
        <a:srgbClr val="808080"/>
      </a:lt2>
      <a:accent1>
        <a:srgbClr val="BBE0E3"/>
      </a:accent1>
      <a:accent2>
        <a:srgbClr val="333399"/>
      </a:accent2>
      <a:accent3>
        <a:srgbClr val="F0F0F0"/>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27</TotalTime>
  <Pages>0</Pages>
  <Words>1170</Words>
  <Characters>0</Characters>
  <Application>Microsoft Macintosh PowerPoint</Application>
  <PresentationFormat>Custom</PresentationFormat>
  <Lines>0</Lines>
  <Paragraphs>51</Paragraphs>
  <Slides>15</Slides>
  <Notes>14</Notes>
  <HiddenSlides>0</HiddenSlides>
  <MMClips>13</MMClips>
  <ScaleCrop>false</ScaleCrop>
  <HeadingPairs>
    <vt:vector size="4" baseType="variant">
      <vt:variant>
        <vt:lpstr>Theme</vt:lpstr>
      </vt:variant>
      <vt:variant>
        <vt:i4>12</vt:i4>
      </vt:variant>
      <vt:variant>
        <vt:lpstr>Slide Titles</vt:lpstr>
      </vt:variant>
      <vt:variant>
        <vt:i4>15</vt:i4>
      </vt:variant>
    </vt:vector>
  </HeadingPairs>
  <TitlesOfParts>
    <vt:vector size="27" baseType="lpstr">
      <vt:lpstr>Title &amp; Subtitle</vt:lpstr>
      <vt:lpstr>Title &amp; Subtitle copy 1</vt:lpstr>
      <vt:lpstr>Title - Center</vt:lpstr>
      <vt:lpstr>Bullets</vt:lpstr>
      <vt:lpstr>Photo - Horizontal</vt:lpstr>
      <vt:lpstr>Photo - Vertical</vt:lpstr>
      <vt:lpstr>Title - Top</vt:lpstr>
      <vt:lpstr>Blank</vt:lpstr>
      <vt:lpstr>Title &amp; Bullets - Left</vt:lpstr>
      <vt:lpstr>Title &amp; Bullets - Right</vt:lpstr>
      <vt:lpstr>Title, Bullets &amp; Photo</vt:lpstr>
      <vt:lpstr>Title &amp;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6</cp:revision>
  <dcterms:modified xsi:type="dcterms:W3CDTF">2012-09-25T19:00:11Z</dcterms:modified>
</cp:coreProperties>
</file>